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5" r:id="rId4"/>
    <p:sldId id="259" r:id="rId5"/>
    <p:sldId id="260" r:id="rId6"/>
    <p:sldId id="262" r:id="rId7"/>
    <p:sldId id="263" r:id="rId8"/>
    <p:sldId id="269" r:id="rId9"/>
    <p:sldId id="270" r:id="rId10"/>
    <p:sldId id="268" r:id="rId11"/>
    <p:sldId id="271" r:id="rId12"/>
    <p:sldId id="266" r:id="rId13"/>
    <p:sldId id="267" r:id="rId14"/>
    <p:sldId id="273" r:id="rId15"/>
    <p:sldId id="272" r:id="rId16"/>
  </p:sldIdLst>
  <p:sldSz cx="12192000" cy="6858000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971"/>
    <a:srgbClr val="FFD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3720" autoAdjust="0"/>
  </p:normalViewPr>
  <p:slideViewPr>
    <p:cSldViewPr snapToGrid="0">
      <p:cViewPr varScale="1">
        <p:scale>
          <a:sx n="46" d="100"/>
          <a:sy n="46" d="100"/>
        </p:scale>
        <p:origin x="165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3EFE-3431-49BA-8DD0-4870E183B96C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6725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C3B93-351E-4C72-890A-60EDBC75E2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329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Good evening everyone. My name’s Kate Parrinder and I am here tonight to tell you about </a:t>
            </a:r>
            <a:r>
              <a:rPr lang="en-GB" b="1" dirty="0"/>
              <a:t>WATSAN</a:t>
            </a:r>
            <a:r>
              <a:rPr lang="en-GB" dirty="0"/>
              <a:t> – a project in South-West Uganda that transforms lives by bringing </a:t>
            </a:r>
            <a:r>
              <a:rPr lang="en-GB" b="1" dirty="0"/>
              <a:t>safe water</a:t>
            </a:r>
            <a:r>
              <a:rPr lang="en-GB" dirty="0"/>
              <a:t>, improved </a:t>
            </a:r>
            <a:r>
              <a:rPr lang="en-GB" b="1" dirty="0"/>
              <a:t>sanitation</a:t>
            </a:r>
            <a:r>
              <a:rPr lang="en-GB" dirty="0"/>
              <a:t> and </a:t>
            </a:r>
            <a:r>
              <a:rPr lang="en-GB" b="1" dirty="0"/>
              <a:t>hygiene education </a:t>
            </a:r>
            <a:r>
              <a:rPr lang="en-GB" b="0" dirty="0"/>
              <a:t>to</a:t>
            </a:r>
            <a:r>
              <a:rPr lang="en-GB" dirty="0"/>
              <a:t> some of the region’s poorest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4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</a:t>
            </a:r>
            <a:r>
              <a:rPr lang="en-GB" b="1" dirty="0"/>
              <a:t>personal</a:t>
            </a:r>
            <a:r>
              <a:rPr lang="en-GB" dirty="0"/>
              <a:t> motivation for being involved with WATSAN is a trip I did to Uganda as leader-in-charge of a group of </a:t>
            </a:r>
            <a:r>
              <a:rPr lang="en-GB" b="1" dirty="0"/>
              <a:t>Girl Guides </a:t>
            </a:r>
            <a:r>
              <a:rPr lang="en-GB" dirty="0"/>
              <a:t>in 2013. We fundraised for and then helped to build a </a:t>
            </a:r>
            <a:r>
              <a:rPr lang="en-GB" b="1" dirty="0"/>
              <a:t>rainwater collection tank </a:t>
            </a:r>
            <a:r>
              <a:rPr lang="en-GB" dirty="0"/>
              <a:t>and </a:t>
            </a:r>
            <a:r>
              <a:rPr lang="en-GB" b="1" dirty="0"/>
              <a:t>protected spring </a:t>
            </a:r>
            <a:r>
              <a:rPr lang="en-GB" dirty="0"/>
              <a:t>in </a:t>
            </a:r>
            <a:r>
              <a:rPr lang="en-GB" dirty="0" err="1"/>
              <a:t>Nyabiteete</a:t>
            </a:r>
            <a:r>
              <a:rPr lang="en-GB" dirty="0"/>
              <a:t> School.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179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When we were in Uganda we saw </a:t>
            </a:r>
            <a:r>
              <a:rPr lang="en-GB" b="1" dirty="0"/>
              <a:t>signs like these </a:t>
            </a:r>
            <a:r>
              <a:rPr lang="en-GB" dirty="0"/>
              <a:t>at every school, and it really made an impression on me. This is what girls like </a:t>
            </a:r>
            <a:r>
              <a:rPr lang="en-GB" b="1" dirty="0"/>
              <a:t>my Guides </a:t>
            </a:r>
            <a:r>
              <a:rPr lang="en-GB" dirty="0"/>
              <a:t>have to deal with on a day to day basis. I was struck by testimonials from community leaders that </a:t>
            </a:r>
            <a:r>
              <a:rPr lang="en-GB" b="1" dirty="0"/>
              <a:t>girls would be raped</a:t>
            </a:r>
            <a:r>
              <a:rPr lang="en-GB" dirty="0"/>
              <a:t> when collecting water in twilight hours.</a:t>
            </a: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r>
              <a:rPr lang="en-GB" dirty="0"/>
              <a:t>So I saw some of the problems for myself, but I also experienced the </a:t>
            </a:r>
            <a:r>
              <a:rPr lang="en-GB" b="1" dirty="0"/>
              <a:t>nitty gritty</a:t>
            </a:r>
            <a:r>
              <a:rPr lang="en-GB" dirty="0"/>
              <a:t> of the great work WATSAN is doing on the ground. Since my return I have become a </a:t>
            </a:r>
            <a:r>
              <a:rPr lang="en-GB" b="1" dirty="0"/>
              <a:t>trustee</a:t>
            </a:r>
            <a:r>
              <a:rPr lang="en-GB" dirty="0"/>
              <a:t> of WATSAN.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969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WATSAN consists of a small Ugandan-run staff team helping communities in </a:t>
            </a:r>
            <a:r>
              <a:rPr lang="en-GB" dirty="0" err="1"/>
              <a:t>Rukungiri</a:t>
            </a:r>
            <a:r>
              <a:rPr lang="en-GB" dirty="0"/>
              <a:t> and </a:t>
            </a:r>
            <a:r>
              <a:rPr lang="en-GB" dirty="0" err="1"/>
              <a:t>Kanungu</a:t>
            </a:r>
            <a:r>
              <a:rPr lang="en-GB" dirty="0"/>
              <a:t> Districts in the South-West of the country.</a:t>
            </a:r>
          </a:p>
          <a:p>
            <a:endParaRPr lang="en-GB" dirty="0"/>
          </a:p>
          <a:p>
            <a:r>
              <a:rPr lang="en-GB" dirty="0"/>
              <a:t>WATSAN is also the registered </a:t>
            </a:r>
            <a:r>
              <a:rPr lang="en-GB" b="1" dirty="0"/>
              <a:t>UK</a:t>
            </a:r>
            <a:r>
              <a:rPr lang="en-GB" dirty="0"/>
              <a:t> charity that supports them financially. This is run entirely by the </a:t>
            </a:r>
            <a:r>
              <a:rPr lang="en-GB" b="1" dirty="0"/>
              <a:t>volunteer</a:t>
            </a:r>
            <a:r>
              <a:rPr lang="en-GB" dirty="0"/>
              <a:t> </a:t>
            </a:r>
            <a:r>
              <a:rPr lang="en-GB"/>
              <a:t>trustee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304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project I am pitching for today is </a:t>
            </a:r>
            <a:r>
              <a:rPr lang="en-GB" b="1" dirty="0" err="1"/>
              <a:t>Bwambara</a:t>
            </a:r>
            <a:r>
              <a:rPr lang="en-GB" b="1" dirty="0"/>
              <a:t> Hill</a:t>
            </a:r>
            <a:r>
              <a:rPr lang="en-GB" b="0" dirty="0"/>
              <a:t>, which</a:t>
            </a:r>
            <a:r>
              <a:rPr lang="en-GB" b="1" dirty="0"/>
              <a:t> </a:t>
            </a:r>
            <a:r>
              <a:rPr lang="en-GB" dirty="0"/>
              <a:t>is a community of </a:t>
            </a:r>
            <a:r>
              <a:rPr lang="en-GB" b="1" dirty="0">
                <a:solidFill>
                  <a:srgbClr val="C00000"/>
                </a:solidFill>
              </a:rPr>
              <a:t>one-</a:t>
            </a:r>
            <a:r>
              <a:rPr lang="en-GB" b="1" dirty="0"/>
              <a:t>thousand five hundred</a:t>
            </a:r>
            <a:r>
              <a:rPr lang="en-GB" dirty="0"/>
              <a:t> people in </a:t>
            </a:r>
            <a:r>
              <a:rPr lang="en-GB" dirty="0" err="1"/>
              <a:t>Rukungiri</a:t>
            </a:r>
            <a:r>
              <a:rPr lang="en-GB" dirty="0"/>
              <a:t> District, in the heart of the </a:t>
            </a:r>
            <a:r>
              <a:rPr lang="en-GB" b="1" dirty="0"/>
              <a:t>Rift Valley</a:t>
            </a:r>
            <a:r>
              <a:rPr lang="en-GB" dirty="0"/>
              <a:t>. The area has recently suffered </a:t>
            </a:r>
            <a:r>
              <a:rPr lang="en-GB" b="1" dirty="0"/>
              <a:t>severe drought </a:t>
            </a:r>
            <a:r>
              <a:rPr lang="en-GB" dirty="0"/>
              <a:t>and </a:t>
            </a:r>
            <a:r>
              <a:rPr lang="en-GB" b="1" dirty="0"/>
              <a:t>crop failure</a:t>
            </a:r>
            <a:r>
              <a:rPr lang="en-GB" dirty="0"/>
              <a:t>, and it is many, </a:t>
            </a:r>
            <a:r>
              <a:rPr lang="en-GB" b="1" dirty="0"/>
              <a:t>many</a:t>
            </a:r>
            <a:r>
              <a:rPr lang="en-GB" dirty="0"/>
              <a:t> miles from any government-provided infrastructure. The village revolves around a primary school, secondary school and </a:t>
            </a:r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dirty="0"/>
              <a:t> church.</a:t>
            </a:r>
          </a:p>
          <a:p>
            <a:endParaRPr lang="en-GB" dirty="0"/>
          </a:p>
          <a:p>
            <a:r>
              <a:rPr lang="en-GB" dirty="0"/>
              <a:t>There is </a:t>
            </a:r>
            <a:r>
              <a:rPr lang="en-GB" b="1" dirty="0"/>
              <a:t>just one protected spring </a:t>
            </a:r>
            <a:r>
              <a:rPr lang="en-GB" b="0" dirty="0"/>
              <a:t>near</a:t>
            </a:r>
            <a:r>
              <a:rPr lang="en-GB" dirty="0"/>
              <a:t> </a:t>
            </a:r>
            <a:r>
              <a:rPr lang="en-GB" dirty="0" err="1"/>
              <a:t>Bwambara</a:t>
            </a:r>
            <a:r>
              <a:rPr lang="en-GB" dirty="0"/>
              <a:t> Hill serving thousands</a:t>
            </a:r>
            <a:r>
              <a:rPr lang="en-GB" baseline="0" dirty="0"/>
              <a:t> of</a:t>
            </a:r>
            <a:r>
              <a:rPr lang="en-GB" dirty="0"/>
              <a:t> people from all around, so there is always a queue to fill up your jerry can. </a:t>
            </a:r>
          </a:p>
          <a:p>
            <a:endParaRPr lang="en-GB" dirty="0"/>
          </a:p>
          <a:p>
            <a:r>
              <a:rPr lang="en-GB" dirty="0"/>
              <a:t>In drought, this </a:t>
            </a:r>
            <a:r>
              <a:rPr lang="en-GB" b="1" dirty="0"/>
              <a:t>dries up completely </a:t>
            </a:r>
            <a:r>
              <a:rPr lang="en-GB" dirty="0"/>
              <a:t>so people are reliant on collecting water from the </a:t>
            </a:r>
            <a:r>
              <a:rPr lang="en-GB" dirty="0" err="1"/>
              <a:t>Rushaya</a:t>
            </a:r>
            <a:r>
              <a:rPr lang="en-GB" dirty="0"/>
              <a:t> river (pictured here), which is </a:t>
            </a:r>
            <a:r>
              <a:rPr lang="en-GB" b="1" dirty="0"/>
              <a:t>four kilometres’ walk </a:t>
            </a:r>
            <a:r>
              <a:rPr lang="en-GB" dirty="0"/>
              <a:t>away from the homes and schools, and as you can see, it’s polluted with mud and animal faeces, </a:t>
            </a:r>
            <a:r>
              <a:rPr lang="en-GB" b="1" dirty="0"/>
              <a:t>and more</a:t>
            </a:r>
            <a:r>
              <a:rPr lang="en-GB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19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These</a:t>
            </a:r>
            <a:r>
              <a:rPr lang="en-GB" dirty="0"/>
              <a:t> are the main community </a:t>
            </a:r>
            <a:r>
              <a:rPr lang="en-GB" b="1" dirty="0"/>
              <a:t>latrines</a:t>
            </a:r>
            <a:r>
              <a:rPr lang="en-GB" dirty="0"/>
              <a:t> at the church in </a:t>
            </a:r>
            <a:r>
              <a:rPr lang="en-GB" dirty="0" err="1"/>
              <a:t>Bwambara</a:t>
            </a:r>
            <a:r>
              <a:rPr lang="en-GB" dirty="0"/>
              <a:t> Hill. Because they are </a:t>
            </a:r>
            <a:r>
              <a:rPr lang="en-GB" b="1" dirty="0"/>
              <a:t>squalid and fly-blown</a:t>
            </a:r>
            <a:r>
              <a:rPr lang="en-GB" dirty="0"/>
              <a:t>, people instead go in the bushes, which pollutes the area and endangers health. 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knock-on effect of all this is that people </a:t>
            </a:r>
            <a:r>
              <a:rPr lang="en-GB" b="1" dirty="0"/>
              <a:t>regularly get sick</a:t>
            </a:r>
            <a:r>
              <a:rPr lang="en-GB" dirty="0"/>
              <a:t>. Children miss on average </a:t>
            </a:r>
            <a:r>
              <a:rPr lang="en-GB" b="1" dirty="0"/>
              <a:t>25% of their education </a:t>
            </a:r>
            <a:r>
              <a:rPr lang="en-GB" dirty="0"/>
              <a:t>whilst suffering from water-borne illnesses, and also because they are </a:t>
            </a:r>
            <a:r>
              <a:rPr lang="en-GB" b="1" dirty="0"/>
              <a:t>collecting water </a:t>
            </a:r>
            <a:r>
              <a:rPr lang="en-GB" dirty="0"/>
              <a:t>for their families. For the girls it’s even worse – they miss school whilst they are </a:t>
            </a:r>
            <a:r>
              <a:rPr lang="en-GB" b="1" dirty="0"/>
              <a:t>menstruating</a:t>
            </a:r>
            <a:r>
              <a:rPr lang="en-GB" dirty="0"/>
              <a:t>, as there are no facilities at school.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in turn means that there is a lack of </a:t>
            </a:r>
            <a:r>
              <a:rPr lang="en-GB" b="1" dirty="0"/>
              <a:t>social mobility</a:t>
            </a:r>
            <a:r>
              <a:rPr lang="en-GB" dirty="0"/>
              <a:t>, with poverty becoming embedded and reproducing itself </a:t>
            </a:r>
            <a:r>
              <a:rPr lang="en-GB" b="1" dirty="0"/>
              <a:t>again and again </a:t>
            </a:r>
            <a:r>
              <a:rPr lang="en-GB" dirty="0"/>
              <a:t>across generations.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8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WATSAN team has completed a </a:t>
            </a:r>
            <a:r>
              <a:rPr lang="en-GB" b="1" dirty="0"/>
              <a:t>baseline survey </a:t>
            </a:r>
            <a:r>
              <a:rPr lang="en-GB" dirty="0"/>
              <a:t>at </a:t>
            </a:r>
            <a:r>
              <a:rPr lang="en-GB" dirty="0" err="1"/>
              <a:t>Bwambara</a:t>
            </a:r>
            <a:r>
              <a:rPr lang="en-GB" dirty="0"/>
              <a:t> Hill so that they can </a:t>
            </a:r>
            <a:r>
              <a:rPr lang="en-GB" b="1" dirty="0"/>
              <a:t>benchmark</a:t>
            </a:r>
            <a:r>
              <a:rPr lang="en-GB" dirty="0"/>
              <a:t> progress against the current situation. Like every WATSAN project, the solution has these </a:t>
            </a:r>
            <a:r>
              <a:rPr lang="en-GB" b="1" dirty="0"/>
              <a:t>four elements</a:t>
            </a:r>
            <a:r>
              <a:rPr lang="en-GB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It is </a:t>
            </a:r>
            <a:r>
              <a:rPr lang="en-GB" b="1" dirty="0"/>
              <a:t>owned</a:t>
            </a:r>
            <a:r>
              <a:rPr lang="en-GB" dirty="0"/>
              <a:t> by the local community – we get their buy-in to the build </a:t>
            </a:r>
            <a:r>
              <a:rPr lang="en-GB" b="1" dirty="0"/>
              <a:t>right from the start</a:t>
            </a:r>
            <a:r>
              <a:rPr lang="en-GB" dirty="0"/>
              <a:t>, and formally </a:t>
            </a:r>
            <a:r>
              <a:rPr lang="en-GB" b="1" dirty="0"/>
              <a:t>hand the project over </a:t>
            </a:r>
            <a:r>
              <a:rPr lang="en-GB" dirty="0"/>
              <a:t>to them at the end.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WATSAN’s experienced staff have been operating in the area </a:t>
            </a:r>
            <a:r>
              <a:rPr lang="en-GB" b="1" dirty="0"/>
              <a:t>since the 1980s</a:t>
            </a:r>
            <a:r>
              <a:rPr lang="en-GB" dirty="0"/>
              <a:t>, and have built the </a:t>
            </a:r>
            <a:r>
              <a:rPr lang="en-GB" b="1" dirty="0"/>
              <a:t>trust</a:t>
            </a:r>
            <a:r>
              <a:rPr lang="en-GB" dirty="0"/>
              <a:t> of local community leaders.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structures we build are </a:t>
            </a:r>
            <a:r>
              <a:rPr lang="en-GB" b="1" dirty="0"/>
              <a:t>simple</a:t>
            </a:r>
            <a:r>
              <a:rPr lang="en-GB" dirty="0"/>
              <a:t> – Africa is littered with complex, </a:t>
            </a:r>
            <a:r>
              <a:rPr lang="en-GB" b="1" dirty="0"/>
              <a:t>broken down projects </a:t>
            </a:r>
            <a:r>
              <a:rPr lang="en-GB" dirty="0"/>
              <a:t>created by well meaning westerners; ours are largely </a:t>
            </a:r>
            <a:r>
              <a:rPr lang="en-GB" b="1" dirty="0"/>
              <a:t>static</a:t>
            </a:r>
            <a:r>
              <a:rPr lang="en-GB" dirty="0"/>
              <a:t> and made of </a:t>
            </a:r>
            <a:r>
              <a:rPr lang="en-GB" b="1" dirty="0"/>
              <a:t>bricks and cement</a:t>
            </a:r>
            <a:r>
              <a:rPr lang="en-GB" b="0" dirty="0"/>
              <a:t>, using local aggregates collected </a:t>
            </a:r>
            <a:r>
              <a:rPr lang="en-GB" b="1" dirty="0"/>
              <a:t>by the communities </a:t>
            </a:r>
            <a:r>
              <a:rPr lang="en-GB" b="0" dirty="0"/>
              <a:t>where possible</a:t>
            </a:r>
            <a:r>
              <a:rPr lang="en-GB" dirty="0"/>
              <a:t>!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Our approach is </a:t>
            </a:r>
            <a:r>
              <a:rPr lang="en-GB" b="1" dirty="0"/>
              <a:t>holistic</a:t>
            </a:r>
            <a:r>
              <a:rPr lang="en-GB" dirty="0"/>
              <a:t> in that we don’t just build water and sanitation facilities (known as </a:t>
            </a:r>
            <a:r>
              <a:rPr lang="en-GB" b="1" dirty="0"/>
              <a:t>hardware</a:t>
            </a:r>
            <a:r>
              <a:rPr lang="en-GB" dirty="0"/>
              <a:t>) – every project also has a </a:t>
            </a:r>
            <a:r>
              <a:rPr lang="en-GB" b="1" dirty="0"/>
              <a:t>community engagement </a:t>
            </a:r>
            <a:r>
              <a:rPr lang="en-GB" b="0" baseline="0" dirty="0"/>
              <a:t>and </a:t>
            </a:r>
            <a:r>
              <a:rPr lang="en-GB" b="1" baseline="0" dirty="0"/>
              <a:t>hygiene education </a:t>
            </a:r>
            <a:r>
              <a:rPr lang="en-GB" dirty="0"/>
              <a:t>component (known as </a:t>
            </a:r>
            <a:r>
              <a:rPr lang="en-GB" b="1" dirty="0"/>
              <a:t>software</a:t>
            </a:r>
            <a:r>
              <a:rPr lang="en-GB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6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are some examples of the typical ‘hardware’ WATSAN builds to </a:t>
            </a:r>
            <a:r>
              <a:rPr lang="en-GB" b="1" dirty="0"/>
              <a:t>collect water </a:t>
            </a:r>
            <a:r>
              <a:rPr lang="en-GB" dirty="0"/>
              <a:t>and provide </a:t>
            </a:r>
            <a:r>
              <a:rPr lang="en-GB" b="1" dirty="0"/>
              <a:t>safe facilities</a:t>
            </a:r>
            <a:r>
              <a:rPr lang="en-GB" b="0" baseline="0" dirty="0"/>
              <a:t>.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010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some examples of software… The local community is </a:t>
            </a:r>
            <a:r>
              <a:rPr lang="en-GB" b="1" dirty="0"/>
              <a:t>mobilised</a:t>
            </a:r>
            <a:r>
              <a:rPr lang="en-GB" dirty="0"/>
              <a:t> to contribute physical labour and </a:t>
            </a:r>
            <a:r>
              <a:rPr lang="en-GB" b="1" dirty="0"/>
              <a:t>materials</a:t>
            </a:r>
            <a:r>
              <a:rPr lang="en-GB" dirty="0"/>
              <a:t> towards every project, and this is actually </a:t>
            </a:r>
            <a:r>
              <a:rPr lang="en-GB" b="1" dirty="0"/>
              <a:t>factored in </a:t>
            </a:r>
            <a:r>
              <a:rPr lang="en-GB" dirty="0"/>
              <a:t>to our budgeting.</a:t>
            </a:r>
          </a:p>
          <a:p>
            <a:endParaRPr lang="en-GB" dirty="0"/>
          </a:p>
          <a:p>
            <a:r>
              <a:rPr lang="en-GB" dirty="0"/>
              <a:t>The </a:t>
            </a:r>
            <a:r>
              <a:rPr lang="en-GB" b="1" dirty="0"/>
              <a:t>sensitisation</a:t>
            </a:r>
            <a:r>
              <a:rPr lang="en-GB" dirty="0"/>
              <a:t> process involves education in </a:t>
            </a:r>
            <a:r>
              <a:rPr lang="en-GB" b="1" dirty="0"/>
              <a:t>hand-washing, home care and personal hygiene</a:t>
            </a:r>
            <a:r>
              <a:rPr lang="en-GB" dirty="0"/>
              <a:t>, which is actually just as effective as the improved facilities in reducing disease.</a:t>
            </a:r>
          </a:p>
          <a:p>
            <a:endParaRPr lang="en-GB" dirty="0"/>
          </a:p>
          <a:p>
            <a:r>
              <a:rPr lang="en-GB" dirty="0"/>
              <a:t>The completed facilities are </a:t>
            </a:r>
            <a:r>
              <a:rPr lang="en-GB" b="1" dirty="0"/>
              <a:t>handed over </a:t>
            </a:r>
            <a:r>
              <a:rPr lang="en-GB" dirty="0"/>
              <a:t>to an officially formed ‘</a:t>
            </a:r>
            <a:r>
              <a:rPr lang="en-GB" b="1" dirty="0"/>
              <a:t>Organisation and Management Committee</a:t>
            </a:r>
            <a:r>
              <a:rPr lang="en-GB" dirty="0"/>
              <a:t>’. Committee members are given </a:t>
            </a:r>
            <a:r>
              <a:rPr lang="en-GB" b="1" dirty="0"/>
              <a:t>comprehensive</a:t>
            </a:r>
            <a:r>
              <a:rPr lang="en-GB" dirty="0"/>
              <a:t> training in everything from </a:t>
            </a:r>
            <a:r>
              <a:rPr lang="en-GB" b="1" dirty="0"/>
              <a:t>maintenance</a:t>
            </a:r>
            <a:r>
              <a:rPr lang="en-GB" dirty="0"/>
              <a:t> to </a:t>
            </a:r>
            <a:r>
              <a:rPr lang="en-GB" b="1" dirty="0"/>
              <a:t>record keeping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51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areas where WATSAN has implemented water and sanitation systems we have seen some </a:t>
            </a:r>
            <a:r>
              <a:rPr lang="en-GB" b="1" dirty="0"/>
              <a:t>really brilliant results</a:t>
            </a:r>
            <a:r>
              <a:rPr lang="en-GB" dirty="0"/>
              <a:t>:</a:t>
            </a:r>
          </a:p>
          <a:p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People have better health – </a:t>
            </a:r>
            <a:r>
              <a:rPr lang="en-GB" b="1" dirty="0"/>
              <a:t>clinics</a:t>
            </a:r>
            <a:r>
              <a:rPr lang="en-GB" dirty="0"/>
              <a:t> report fewer cases of diarrhoeal disease, and we can </a:t>
            </a:r>
            <a:r>
              <a:rPr lang="en-GB" b="1" dirty="0"/>
              <a:t>test the water </a:t>
            </a:r>
            <a:r>
              <a:rPr lang="en-GB" dirty="0"/>
              <a:t>to show that there’s far less contamination by harmful bacteria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People simply </a:t>
            </a:r>
            <a:r>
              <a:rPr lang="en-GB" b="1" dirty="0"/>
              <a:t>suffer</a:t>
            </a:r>
            <a:r>
              <a:rPr lang="en-GB" dirty="0"/>
              <a:t> less – children are safer from </a:t>
            </a:r>
            <a:r>
              <a:rPr lang="en-GB" b="1" dirty="0"/>
              <a:t>abuse</a:t>
            </a:r>
            <a:r>
              <a:rPr lang="en-GB" dirty="0"/>
              <a:t> as they can be more closely supervised, and live </a:t>
            </a:r>
            <a:r>
              <a:rPr lang="en-GB" b="1" dirty="0"/>
              <a:t>better and longer </a:t>
            </a:r>
            <a:r>
              <a:rPr lang="en-GB" dirty="0"/>
              <a:t>lives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Better education is one of the most </a:t>
            </a:r>
            <a:r>
              <a:rPr lang="en-GB" b="1" dirty="0"/>
              <a:t>immediate</a:t>
            </a:r>
            <a:r>
              <a:rPr lang="en-GB" dirty="0"/>
              <a:t> and </a:t>
            </a:r>
            <a:r>
              <a:rPr lang="en-GB" b="1" dirty="0"/>
              <a:t>measurable </a:t>
            </a:r>
            <a:r>
              <a:rPr lang="en-GB" dirty="0"/>
              <a:t>impacts – school </a:t>
            </a:r>
            <a:r>
              <a:rPr lang="en-GB" b="1" dirty="0"/>
              <a:t>enrolments</a:t>
            </a:r>
            <a:r>
              <a:rPr lang="en-GB" dirty="0"/>
              <a:t> go up, better </a:t>
            </a:r>
            <a:r>
              <a:rPr lang="en-GB" b="1" dirty="0"/>
              <a:t>teachers</a:t>
            </a:r>
            <a:r>
              <a:rPr lang="en-GB" dirty="0"/>
              <a:t> are attracted to the school, and </a:t>
            </a:r>
            <a:r>
              <a:rPr lang="en-GB" b="1" dirty="0"/>
              <a:t>exam results </a:t>
            </a:r>
            <a:r>
              <a:rPr lang="en-GB" dirty="0"/>
              <a:t>improve, usually within a year of the project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This all means that communities can </a:t>
            </a:r>
            <a:r>
              <a:rPr lang="en-GB" b="1" dirty="0"/>
              <a:t>become more productive</a:t>
            </a:r>
            <a:r>
              <a:rPr lang="en-GB" dirty="0"/>
              <a:t> – we have seen that where water and sanitation are provided, </a:t>
            </a:r>
            <a:r>
              <a:rPr lang="en-GB" b="1" dirty="0"/>
              <a:t>women</a:t>
            </a:r>
            <a:r>
              <a:rPr lang="en-GB" dirty="0"/>
              <a:t> in particular have the time to maintain </a:t>
            </a:r>
            <a:r>
              <a:rPr lang="en-GB" b="1" dirty="0"/>
              <a:t>smallholdings or sell crafts</a:t>
            </a:r>
            <a:r>
              <a:rPr lang="en-GB" dirty="0"/>
              <a:t>; new </a:t>
            </a:r>
            <a:r>
              <a:rPr lang="en-GB" b="1" dirty="0"/>
              <a:t>facilities</a:t>
            </a:r>
            <a:r>
              <a:rPr lang="en-GB" dirty="0"/>
              <a:t> often spring up in the area, such as medical centres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762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It’s important not to forget one </a:t>
            </a:r>
            <a:r>
              <a:rPr lang="en-GB" b="1" dirty="0"/>
              <a:t>key</a:t>
            </a:r>
            <a:r>
              <a:rPr lang="en-GB" dirty="0"/>
              <a:t> outcome: water gives life, but sanitation gives </a:t>
            </a:r>
            <a:r>
              <a:rPr lang="en-GB" b="1" dirty="0"/>
              <a:t>DIGNITY</a:t>
            </a:r>
            <a:r>
              <a:rPr lang="en-GB" dirty="0"/>
              <a:t>.  This is a </a:t>
            </a:r>
            <a:r>
              <a:rPr lang="en-GB" b="1" dirty="0"/>
              <a:t>key principal </a:t>
            </a:r>
            <a:r>
              <a:rPr lang="en-GB" dirty="0"/>
              <a:t>of WATSAN’s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203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Bwambara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WATSAN plans to build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rainwater harvesting tanks, of 30 cubic metres each –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each of the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schools, and one for the church.</a:t>
            </a:r>
          </a:p>
          <a:p>
            <a:r>
              <a:rPr lang="en-GB" dirty="0"/>
              <a:t>Funding for the first </a:t>
            </a:r>
            <a:r>
              <a:rPr lang="en-GB" b="1" dirty="0"/>
              <a:t>two</a:t>
            </a:r>
            <a:r>
              <a:rPr lang="en-GB" dirty="0"/>
              <a:t> has actually </a:t>
            </a:r>
            <a:r>
              <a:rPr lang="en-GB" b="1" dirty="0"/>
              <a:t>already been raised </a:t>
            </a:r>
            <a:r>
              <a:rPr lang="en-GB" dirty="0"/>
              <a:t>by WATSAN, and sent to out the field last month – and if we </a:t>
            </a:r>
            <a:r>
              <a:rPr lang="en-GB" b="1" dirty="0"/>
              <a:t>raise £3,000 tonight </a:t>
            </a:r>
            <a:r>
              <a:rPr lang="en-GB" dirty="0"/>
              <a:t>we can build the final one!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673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b="1" dirty="0"/>
              <a:t>further £1,500 </a:t>
            </a:r>
            <a:r>
              <a:rPr lang="en-GB" dirty="0"/>
              <a:t>raised tonight would enable us to build a </a:t>
            </a:r>
            <a:r>
              <a:rPr lang="en-GB" b="1" dirty="0"/>
              <a:t>pit latrine </a:t>
            </a:r>
            <a:r>
              <a:rPr lang="en-GB" dirty="0"/>
              <a:t>like this one for one of the schools, giving teaching staff the same facilities as the pupils, which are also being built as part of this project. </a:t>
            </a:r>
          </a:p>
          <a:p>
            <a:endParaRPr lang="en-GB" b="1" dirty="0"/>
          </a:p>
          <a:p>
            <a:r>
              <a:rPr lang="en-GB" b="1" dirty="0"/>
              <a:t>All </a:t>
            </a:r>
            <a:r>
              <a:rPr lang="en-GB" dirty="0"/>
              <a:t>of these costings are </a:t>
            </a:r>
            <a:r>
              <a:rPr lang="en-GB" b="1" dirty="0"/>
              <a:t>inclusive</a:t>
            </a:r>
            <a:r>
              <a:rPr lang="en-GB" dirty="0"/>
              <a:t> of the associated ‘</a:t>
            </a:r>
            <a:r>
              <a:rPr lang="en-GB" b="1" dirty="0"/>
              <a:t>software</a:t>
            </a:r>
            <a:r>
              <a:rPr lang="en-GB" dirty="0"/>
              <a:t>’ activities required to bring about </a:t>
            </a:r>
            <a:r>
              <a:rPr lang="en-GB" b="1" dirty="0"/>
              <a:t>sustainable</a:t>
            </a:r>
            <a:r>
              <a:rPr lang="en-GB" dirty="0"/>
              <a:t> change. </a:t>
            </a:r>
          </a:p>
          <a:p>
            <a:endParaRPr lang="en-GB" dirty="0"/>
          </a:p>
          <a:p>
            <a:r>
              <a:rPr lang="en-GB" dirty="0"/>
              <a:t>There are some </a:t>
            </a:r>
            <a:r>
              <a:rPr lang="en-GB" b="1" dirty="0"/>
              <a:t>non-financial </a:t>
            </a:r>
            <a:r>
              <a:rPr lang="en-GB" dirty="0"/>
              <a:t>ways you can help – perhaps you can ask me about these in the Q&amp;A?!</a:t>
            </a:r>
          </a:p>
          <a:p>
            <a:endParaRPr lang="en-GB" dirty="0"/>
          </a:p>
          <a:p>
            <a:r>
              <a:rPr lang="en-GB" dirty="0"/>
              <a:t>NB total project cost is £38k, or £25 per head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665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 listening!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143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are some ways beyond the financial that you can support WATSAN…</a:t>
            </a:r>
          </a:p>
          <a:p>
            <a:r>
              <a:rPr lang="en-GB" dirty="0"/>
              <a:t>Follow us on Twitter or sign up to our newsletter on our website, nkkdwatsan-uganda.com </a:t>
            </a:r>
          </a:p>
          <a:p>
            <a:r>
              <a:rPr lang="en-GB" dirty="0"/>
              <a:t>Can anyone help us with social media publicity?</a:t>
            </a:r>
          </a:p>
          <a:p>
            <a:r>
              <a:rPr lang="en-GB" dirty="0"/>
              <a:t>Feel free to join our Walk for Water in June 2019!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B93-351E-4C72-890A-60EDBC75E2A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965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A20EECA-82B0-409F-B74D-54E3EEA03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" y="-604"/>
            <a:ext cx="12190927" cy="68586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B243A6-626C-4365-B3F1-D37BF1F28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764" y="883744"/>
            <a:ext cx="4707113" cy="2387600"/>
          </a:xfrm>
        </p:spPr>
        <p:txBody>
          <a:bodyPr anchor="b"/>
          <a:lstStyle>
            <a:lvl1pPr algn="r">
              <a:defRPr sz="6000" b="1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FECBB-0DF0-4547-BE68-81C600305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764" y="4236791"/>
            <a:ext cx="4707112" cy="1655762"/>
          </a:xfrm>
        </p:spPr>
        <p:txBody>
          <a:bodyPr>
            <a:normAutofit/>
          </a:bodyPr>
          <a:lstStyle>
            <a:lvl1pPr marL="0" indent="0" algn="r">
              <a:buNone/>
              <a:defRPr sz="3600" b="1" i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994AFE-80C0-4F24-96BF-3D4FFD77B0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4" y="4236791"/>
            <a:ext cx="3411397" cy="21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3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568FA-9A44-4D28-945E-A867228E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A73FB-F8DD-4457-839D-56E56C2A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5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E425-55E4-49EC-AD71-3006C33E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9D580-B1C0-48B6-926F-3F0ABF377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95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BFAA-23B9-4130-BE7B-62CDB0E9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D1A9B-98CB-4B12-AB4C-177699D76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EFFC2-9902-42E0-A7E6-5912E3D8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8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2CC5-34EB-4B7C-A97F-B0A5510B1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750B1-A0DB-4656-8836-B7E9E8C25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1D1C1-F143-44F9-8DC4-DBCC2A2D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37E69-93AF-4276-B254-493934E26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245B8-1329-4F5B-96FC-0AC32CF329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8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2720A-BE96-4054-95ED-C5B0FCADC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41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5AB30D-18E9-46AE-8661-F3B35B54CAA5}"/>
              </a:ext>
            </a:extLst>
          </p:cNvPr>
          <p:cNvSpPr/>
          <p:nvPr userDrawn="1"/>
        </p:nvSpPr>
        <p:spPr>
          <a:xfrm>
            <a:off x="320842" y="1143300"/>
            <a:ext cx="11646569" cy="504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765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A3BE-DF64-4816-B7A0-238D619B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402DE-3C39-48B3-8733-E264AE9B3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437C4-2473-40B8-B137-1373FC9B8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26803-9B8F-42E2-8EE9-41C5780C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657006-C37A-4D5D-8F1F-B1C2CF829AE8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259B9-F485-45D4-BFAF-40C657E5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0C988-2D96-4FF2-8B56-BB756F7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A0EC8-AF32-4576-AC8E-5F9DD9612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6D51-45EB-4A80-BFB3-F43AF5D7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869F9A-6E48-4E4F-B18F-49E35785E0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5A6AF-46AA-499F-B785-E8EEA42B2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DCBAD-7C60-453B-B844-200BF3C1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657006-C37A-4D5D-8F1F-B1C2CF829AE8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48AE9-27F6-4FE0-98F4-A25ED29C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E4DFC-3D63-4ED2-B44F-19EA2765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A0EC8-AF32-4576-AC8E-5F9DD9612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89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9A75B-DE92-470F-83BC-602025F9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00CFF4-AF08-4BC5-AA6B-CDCCBE3BC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6CD8-3F80-4E5D-A3F2-9D71270B83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657006-C37A-4D5D-8F1F-B1C2CF829AE8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7249B-83E5-4750-9968-DC7FDEE1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2C49F-9F2F-4D98-91E0-4E8225BD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A0EC8-AF32-4576-AC8E-5F9DD9612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2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A5A93F-A0AE-45ED-A798-22C7F5BE39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770E4C-5259-42D0-A0FC-C461865A5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E400A-526F-404B-952C-62003BE5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657006-C37A-4D5D-8F1F-B1C2CF829AE8}" type="datetimeFigureOut">
              <a:rPr lang="en-GB" smtClean="0"/>
              <a:t>16/05/2018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E69A-D8FD-44AB-9751-B385AAB5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20DF0-BA6B-424A-8F85-85E69AA72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CA0EC8-AF32-4576-AC8E-5F9DD9612B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75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1BA76-8C9B-434F-BB98-F2C09267B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411" y="268873"/>
            <a:ext cx="114611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0B732-BB76-429A-911E-67CBA2AE2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411" y="1844845"/>
            <a:ext cx="11461177" cy="4648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5CDF67-6E66-4602-96A5-1F2D8F2AE4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094" y="5547295"/>
            <a:ext cx="945579" cy="9455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AC5360-B496-48AF-AFE4-E6158DC515C2}"/>
              </a:ext>
            </a:extLst>
          </p:cNvPr>
          <p:cNvCxnSpPr>
            <a:cxnSpLocks/>
          </p:cNvCxnSpPr>
          <p:nvPr userDrawn="1"/>
        </p:nvCxnSpPr>
        <p:spPr>
          <a:xfrm>
            <a:off x="365411" y="1332014"/>
            <a:ext cx="11461178" cy="0"/>
          </a:xfrm>
          <a:prstGeom prst="line">
            <a:avLst/>
          </a:prstGeom>
          <a:ln w="66675">
            <a:solidFill>
              <a:srgbClr val="FFD0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73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C2971"/>
          </a:solidFill>
          <a:latin typeface="Lucida Sans Unicode" panose="020B0602030504020204" pitchFamily="34" charset="0"/>
          <a:ea typeface="+mj-ea"/>
          <a:cs typeface="Lucida Sans Unicode" panose="020B0602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C297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ucida Sans Unicode" panose="020B0602030504020204" pitchFamily="34" charset="0"/>
          <a:ea typeface="+mn-ea"/>
          <a:cs typeface="Lucida Sans Unicode" panose="020B0602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297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ucida Sans Unicode" panose="020B0602030504020204" pitchFamily="34" charset="0"/>
          <a:ea typeface="+mn-ea"/>
          <a:cs typeface="Lucida Sans Unicode" panose="020B0602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297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ucida Sans Unicode" panose="020B0602030504020204" pitchFamily="34" charset="0"/>
          <a:ea typeface="+mn-ea"/>
          <a:cs typeface="Lucida Sans Unicode" panose="020B0602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297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ucida Sans Unicode" panose="020B0602030504020204" pitchFamily="34" charset="0"/>
          <a:ea typeface="+mn-ea"/>
          <a:cs typeface="Lucida Sans Unicode" panose="020B0602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297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ucida Sans Unicode" panose="020B0602030504020204" pitchFamily="34" charset="0"/>
          <a:ea typeface="+mn-ea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2336-9051-4CA2-8E0F-4D0128B01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764" y="883744"/>
            <a:ext cx="4707113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The Funding Network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82C5E-4D3A-4954-A5BC-CF6C5B9FBA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Bringing water and dignity to </a:t>
            </a:r>
            <a:r>
              <a:rPr lang="en-GB" dirty="0" err="1"/>
              <a:t>Bwambara</a:t>
            </a:r>
            <a:r>
              <a:rPr lang="en-GB" dirty="0"/>
              <a:t> Hill</a:t>
            </a:r>
          </a:p>
        </p:txBody>
      </p:sp>
    </p:spTree>
    <p:extLst>
      <p:ext uri="{BB962C8B-B14F-4D97-AF65-F5344CB8AC3E}">
        <p14:creationId xmlns:p14="http://schemas.microsoft.com/office/powerpoint/2010/main" val="96533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3E1EE5-22A7-40BF-82DE-FD022490B9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9" b="12176"/>
          <a:stretch/>
        </p:blipFill>
        <p:spPr>
          <a:xfrm>
            <a:off x="1943395" y="1771505"/>
            <a:ext cx="7935920" cy="4721370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C8AB10F4-87A0-4E0A-8F7B-BEADA1D7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am I?</a:t>
            </a:r>
          </a:p>
        </p:txBody>
      </p:sp>
    </p:spTree>
    <p:extLst>
      <p:ext uri="{BB962C8B-B14F-4D97-AF65-F5344CB8AC3E}">
        <p14:creationId xmlns:p14="http://schemas.microsoft.com/office/powerpoint/2010/main" val="34779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4B986-9355-4AF4-9D78-C4B693EB99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01"/>
          <a:stretch/>
        </p:blipFill>
        <p:spPr>
          <a:xfrm>
            <a:off x="6561104" y="623556"/>
            <a:ext cx="5389993" cy="2805445"/>
          </a:xfrm>
          <a:prstGeom prst="rect">
            <a:avLst/>
          </a:prstGeom>
        </p:spPr>
      </p:pic>
      <p:pic>
        <p:nvPicPr>
          <p:cNvPr id="3074" name="Picture 2" descr="Signs like this are posted all over primary schools, reminding children that they are worth more than a simple gift for sex!">
            <a:extLst>
              <a:ext uri="{FF2B5EF4-FFF2-40B4-BE49-F238E27FC236}">
                <a16:creationId xmlns:a16="http://schemas.microsoft.com/office/drawing/2014/main" id="{DD6BA7AA-B51C-4A73-AAEA-CFEA9D5B42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10820" r="6078" b="19344"/>
          <a:stretch/>
        </p:blipFill>
        <p:spPr bwMode="auto">
          <a:xfrm>
            <a:off x="3417878" y="3687431"/>
            <a:ext cx="5356240" cy="280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668B58-E40E-4F1B-AA79-176C5334B2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01"/>
          <a:stretch/>
        </p:blipFill>
        <p:spPr>
          <a:xfrm>
            <a:off x="328865" y="623556"/>
            <a:ext cx="5389986" cy="280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60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179C685-C99C-458E-9A11-0219D578C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1" y="1678281"/>
            <a:ext cx="5179719" cy="5179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CFD5A8-9E9E-44D1-B2FF-A831C0A40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37926"/>
            <a:ext cx="4812634" cy="3612943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56A458A6-5289-4525-928C-DEDAABF4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WATSAN?</a:t>
            </a:r>
          </a:p>
        </p:txBody>
      </p:sp>
    </p:spTree>
    <p:extLst>
      <p:ext uri="{BB962C8B-B14F-4D97-AF65-F5344CB8AC3E}">
        <p14:creationId xmlns:p14="http://schemas.microsoft.com/office/powerpoint/2010/main" val="1924790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6BC538-C427-4CEB-9BC0-4B35580E70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4"/>
          <a:stretch/>
        </p:blipFill>
        <p:spPr>
          <a:xfrm>
            <a:off x="6183428" y="1577198"/>
            <a:ext cx="5659200" cy="3694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6ACAD-D327-41EE-A33B-4DF678A8B3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2"/>
          <a:stretch/>
        </p:blipFill>
        <p:spPr>
          <a:xfrm>
            <a:off x="365411" y="1578394"/>
            <a:ext cx="5659200" cy="3692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25EBAB-50D7-43F5-8E92-133357046D37}"/>
              </a:ext>
            </a:extLst>
          </p:cNvPr>
          <p:cNvSpPr txBox="1"/>
          <p:nvPr/>
        </p:nvSpPr>
        <p:spPr>
          <a:xfrm>
            <a:off x="215810" y="5614727"/>
            <a:ext cx="8812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Existing spring in </a:t>
            </a:r>
            <a:r>
              <a:rPr lang="en-GB" sz="2800" i="1" dirty="0" err="1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Bwambara</a:t>
            </a:r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, and </a:t>
            </a:r>
            <a:r>
              <a:rPr lang="en-GB" sz="2800" i="1" dirty="0" err="1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Rushaya</a:t>
            </a:r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River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80AEBFD-87A2-4F7F-B102-28078AF8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262106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25EBAB-50D7-43F5-8E92-133357046D37}"/>
              </a:ext>
            </a:extLst>
          </p:cNvPr>
          <p:cNvSpPr txBox="1"/>
          <p:nvPr/>
        </p:nvSpPr>
        <p:spPr>
          <a:xfrm>
            <a:off x="215810" y="5614727"/>
            <a:ext cx="8812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Current sanitation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80AEBFD-87A2-4F7F-B102-28078AF8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EF7AB9-6481-4B44-AA4D-E5AADD8AD4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0" b="6199"/>
          <a:stretch/>
        </p:blipFill>
        <p:spPr>
          <a:xfrm>
            <a:off x="364785" y="1577198"/>
            <a:ext cx="5666178" cy="3710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E8500D-254D-4153-8261-E28AA1646E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0" b="4767"/>
          <a:stretch/>
        </p:blipFill>
        <p:spPr>
          <a:xfrm>
            <a:off x="6195182" y="1577198"/>
            <a:ext cx="5666179" cy="367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1862-692E-4CA3-95E8-2A316D8C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solution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A662F-C193-4A0E-A157-CB307ACE6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51" y="1578394"/>
            <a:ext cx="9275894" cy="521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69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FE14-5911-4D5A-AC6A-D031960CD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CE83E-F94D-4B10-82F3-B6B32EB22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1" y="2132680"/>
            <a:ext cx="3707107" cy="2471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041D99-C21C-4B85-A07D-85BF052AD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671" y="2132680"/>
            <a:ext cx="3707107" cy="24714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FD8DB2-707F-4A4E-9654-1937ED659E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90" y="2132680"/>
            <a:ext cx="3707107" cy="2471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9355EB-6FCC-4D59-9422-EC1F6D272CC9}"/>
              </a:ext>
            </a:extLst>
          </p:cNvPr>
          <p:cNvSpPr txBox="1"/>
          <p:nvPr/>
        </p:nvSpPr>
        <p:spPr>
          <a:xfrm>
            <a:off x="365411" y="4910804"/>
            <a:ext cx="3552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Rainwater harvesting tanks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5C901B-74DA-4D84-913B-EDE7F01ACE47}"/>
              </a:ext>
            </a:extLst>
          </p:cNvPr>
          <p:cNvSpPr txBox="1"/>
          <p:nvPr/>
        </p:nvSpPr>
        <p:spPr>
          <a:xfrm>
            <a:off x="4255671" y="4910804"/>
            <a:ext cx="3552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Protected </a:t>
            </a:r>
            <a:b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springs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511D9A-F553-4DD6-B279-305EB79590FA}"/>
              </a:ext>
            </a:extLst>
          </p:cNvPr>
          <p:cNvSpPr txBox="1"/>
          <p:nvPr/>
        </p:nvSpPr>
        <p:spPr>
          <a:xfrm>
            <a:off x="8129890" y="4910803"/>
            <a:ext cx="355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Latrines</a:t>
            </a:r>
          </a:p>
        </p:txBody>
      </p:sp>
    </p:spTree>
    <p:extLst>
      <p:ext uri="{BB962C8B-B14F-4D97-AF65-F5344CB8AC3E}">
        <p14:creationId xmlns:p14="http://schemas.microsoft.com/office/powerpoint/2010/main" val="285499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2CDDF-265E-44E5-802E-A2DBF4CD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15387-F2A0-4E4C-8092-E97124520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30"/>
          <a:stretch/>
        </p:blipFill>
        <p:spPr>
          <a:xfrm>
            <a:off x="4241998" y="2100765"/>
            <a:ext cx="3708000" cy="2485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A4E6A9-8FCB-4C0E-955B-730F35647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0"/>
          <a:stretch/>
        </p:blipFill>
        <p:spPr>
          <a:xfrm>
            <a:off x="365410" y="2112796"/>
            <a:ext cx="3708000" cy="2485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B0C317-1BE7-49D1-A490-E0B6BC1FD2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92"/>
          <a:stretch/>
        </p:blipFill>
        <p:spPr>
          <a:xfrm>
            <a:off x="8118586" y="2100764"/>
            <a:ext cx="3708000" cy="24853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668813-8DD2-407B-AC47-C4526DAAD00C}"/>
              </a:ext>
            </a:extLst>
          </p:cNvPr>
          <p:cNvSpPr txBox="1"/>
          <p:nvPr/>
        </p:nvSpPr>
        <p:spPr>
          <a:xfrm>
            <a:off x="4397675" y="4910803"/>
            <a:ext cx="355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Sensitisation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167E75-D7F3-43AF-89ED-BC1FBFCD778D}"/>
              </a:ext>
            </a:extLst>
          </p:cNvPr>
          <p:cNvSpPr txBox="1"/>
          <p:nvPr/>
        </p:nvSpPr>
        <p:spPr>
          <a:xfrm>
            <a:off x="443248" y="4910803"/>
            <a:ext cx="355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Mobilisation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977528-2EBA-4483-8503-0CE81F8629C6}"/>
              </a:ext>
            </a:extLst>
          </p:cNvPr>
          <p:cNvSpPr txBox="1"/>
          <p:nvPr/>
        </p:nvSpPr>
        <p:spPr>
          <a:xfrm>
            <a:off x="8129890" y="4910803"/>
            <a:ext cx="355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30283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EEA5FD2-A292-4357-B202-EA935E25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6F33DB-8191-4BF1-B534-818E19AE6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01" y="1594436"/>
            <a:ext cx="9071193" cy="510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4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A976F-9E7B-4997-ADD1-C2A6061B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6854237-0C4C-415E-9956-FA122DF29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1" y="1807448"/>
            <a:ext cx="7175322" cy="4781679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4E1979-56BC-4228-A57A-439896AAACD2}"/>
              </a:ext>
            </a:extLst>
          </p:cNvPr>
          <p:cNvSpPr txBox="1"/>
          <p:nvPr/>
        </p:nvSpPr>
        <p:spPr>
          <a:xfrm>
            <a:off x="7876674" y="2096206"/>
            <a:ext cx="3949912" cy="305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GB" sz="2000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Our school was like a desert! Moving five kilometres to get a jerrycan of water, without toilets or bathrooms, living a miserable life! WATSAN! WATSAN! WATSAN! What a wonderful work you have done.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6B5241-DDF8-41B8-B7F2-4A44DA4D50C9}"/>
              </a:ext>
            </a:extLst>
          </p:cNvPr>
          <p:cNvSpPr txBox="1"/>
          <p:nvPr/>
        </p:nvSpPr>
        <p:spPr>
          <a:xfrm>
            <a:off x="7898907" y="5459644"/>
            <a:ext cx="26790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Part of a poem recited by the Head Girl at the commissioning ceremony at </a:t>
            </a:r>
            <a:r>
              <a:rPr lang="en-GB" sz="1400" i="1" dirty="0" err="1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Burema</a:t>
            </a:r>
            <a:r>
              <a:rPr lang="en-GB" sz="14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Senior Secondary School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E36007-7AB2-43E1-AF22-AEA44B28118B}"/>
              </a:ext>
            </a:extLst>
          </p:cNvPr>
          <p:cNvSpPr txBox="1"/>
          <p:nvPr/>
        </p:nvSpPr>
        <p:spPr>
          <a:xfrm>
            <a:off x="7210038" y="1594436"/>
            <a:ext cx="13332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“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F44604-4EB2-47C3-ADFB-572205B7CA04}"/>
              </a:ext>
            </a:extLst>
          </p:cNvPr>
          <p:cNvSpPr txBox="1"/>
          <p:nvPr/>
        </p:nvSpPr>
        <p:spPr>
          <a:xfrm>
            <a:off x="9911303" y="4737023"/>
            <a:ext cx="13332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1544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EF49AEA-A3DE-416C-86E0-F0090B2B21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494" y="1595066"/>
            <a:ext cx="7243008" cy="4842739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8E924DE9-DB40-4A1D-9399-28A7D3B1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8BA2A8-40C1-4B9C-B47D-324A0D376E10}"/>
              </a:ext>
            </a:extLst>
          </p:cNvPr>
          <p:cNvSpPr txBox="1"/>
          <p:nvPr/>
        </p:nvSpPr>
        <p:spPr>
          <a:xfrm>
            <a:off x="365411" y="6095985"/>
            <a:ext cx="2447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£3,000…</a:t>
            </a:r>
          </a:p>
        </p:txBody>
      </p:sp>
    </p:spTree>
    <p:extLst>
      <p:ext uri="{BB962C8B-B14F-4D97-AF65-F5344CB8AC3E}">
        <p14:creationId xmlns:p14="http://schemas.microsoft.com/office/powerpoint/2010/main" val="1063764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EEE0A-FC88-4712-9852-B8B9F1C0A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E1B655-883E-465E-AB13-D2B23ADF5D31}"/>
              </a:ext>
            </a:extLst>
          </p:cNvPr>
          <p:cNvSpPr txBox="1"/>
          <p:nvPr/>
        </p:nvSpPr>
        <p:spPr>
          <a:xfrm>
            <a:off x="365411" y="6095985"/>
            <a:ext cx="2447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2C297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£1,500…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B09BC0-C07D-4025-91C7-F36E066B6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7"/>
          <a:stretch/>
        </p:blipFill>
        <p:spPr>
          <a:xfrm>
            <a:off x="2488055" y="1785595"/>
            <a:ext cx="7215885" cy="4634346"/>
          </a:xfrm>
        </p:spPr>
      </p:pic>
    </p:spTree>
    <p:extLst>
      <p:ext uri="{BB962C8B-B14F-4D97-AF65-F5344CB8AC3E}">
        <p14:creationId xmlns:p14="http://schemas.microsoft.com/office/powerpoint/2010/main" val="214440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802BEC-865D-4713-A8EE-969738219C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3" b="6645"/>
          <a:stretch/>
        </p:blipFill>
        <p:spPr>
          <a:xfrm>
            <a:off x="0" y="-16042"/>
            <a:ext cx="12192000" cy="687404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904072-4B7E-480E-86CE-E50E6EF23D9A}"/>
              </a:ext>
            </a:extLst>
          </p:cNvPr>
          <p:cNvSpPr txBox="1"/>
          <p:nvPr/>
        </p:nvSpPr>
        <p:spPr>
          <a:xfrm>
            <a:off x="7154779" y="5293894"/>
            <a:ext cx="4596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698314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1731-D9F2-4F73-A5A2-D0B8E9BE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support…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BA898C-36BB-4DA7-A9B1-19B4659AF9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17" t="42804" r="9999" b="10389"/>
          <a:stretch/>
        </p:blipFill>
        <p:spPr>
          <a:xfrm>
            <a:off x="920018" y="1764632"/>
            <a:ext cx="9425057" cy="46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37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1334</Words>
  <Application>Microsoft Office PowerPoint</Application>
  <PresentationFormat>Widescreen</PresentationFormat>
  <Paragraphs>101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Lucida Sans Unicode</vt:lpstr>
      <vt:lpstr>Office Theme</vt:lpstr>
      <vt:lpstr>The Funding Network 2018</vt:lpstr>
      <vt:lpstr>Who am I?</vt:lpstr>
      <vt:lpstr>PowerPoint Presentation</vt:lpstr>
      <vt:lpstr>What is WATSAN?</vt:lpstr>
      <vt:lpstr>The problem</vt:lpstr>
      <vt:lpstr>The problem</vt:lpstr>
      <vt:lpstr>Our solution</vt:lpstr>
      <vt:lpstr>Hardware</vt:lpstr>
      <vt:lpstr>Software</vt:lpstr>
      <vt:lpstr>Impact</vt:lpstr>
      <vt:lpstr>Case study</vt:lpstr>
      <vt:lpstr>How you can help</vt:lpstr>
      <vt:lpstr>How you can help</vt:lpstr>
      <vt:lpstr>PowerPoint Presentation</vt:lpstr>
      <vt:lpstr>Other support…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Parrinder</dc:creator>
  <cp:lastModifiedBy>Kate Parrinder</cp:lastModifiedBy>
  <cp:revision>135</cp:revision>
  <cp:lastPrinted>2018-05-16T22:06:34Z</cp:lastPrinted>
  <dcterms:created xsi:type="dcterms:W3CDTF">2018-05-14T10:50:57Z</dcterms:created>
  <dcterms:modified xsi:type="dcterms:W3CDTF">2018-05-16T22:18:03Z</dcterms:modified>
</cp:coreProperties>
</file>